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90" r:id="rId32"/>
    <p:sldId id="260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4B68"/>
    <a:srgbClr val="00ABEF"/>
    <a:srgbClr val="67EFEF"/>
    <a:srgbClr val="E3CC5C"/>
    <a:srgbClr val="4D4193"/>
    <a:srgbClr val="ED8718"/>
    <a:srgbClr val="798828"/>
    <a:srgbClr val="007FA1"/>
    <a:srgbClr val="EC11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9" autoAdjust="0"/>
    <p:restoredTop sz="67469" autoAdjust="0"/>
  </p:normalViewPr>
  <p:slideViewPr>
    <p:cSldViewPr snapToGrid="0">
      <p:cViewPr varScale="1">
        <p:scale>
          <a:sx n="84" d="100"/>
          <a:sy n="84" d="100"/>
        </p:scale>
        <p:origin x="88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D531-691C-4B13-B493-15A989AE85F8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FBB01D-4EAA-4EDC-AC70-C364984A5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495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Depending on the group, you could:</a:t>
            </a:r>
          </a:p>
          <a:p>
            <a:pPr marL="171450" indent="-171450">
              <a:buFontTx/>
              <a:buChar char="-"/>
            </a:pPr>
            <a:r>
              <a:rPr lang="en-GB"/>
              <a:t>ask them to work individually</a:t>
            </a:r>
          </a:p>
          <a:p>
            <a:pPr marL="171450" indent="-171450">
              <a:buFontTx/>
              <a:buChar char="-"/>
            </a:pPr>
            <a:r>
              <a:rPr lang="en-GB"/>
              <a:t>have a whole-group discussion</a:t>
            </a:r>
          </a:p>
          <a:p>
            <a:pPr marL="171450" indent="-171450">
              <a:buFontTx/>
              <a:buChar char="-"/>
            </a:pPr>
            <a:r>
              <a:rPr lang="en-GB"/>
              <a:t>divide them into smaller groups to work together</a:t>
            </a:r>
          </a:p>
          <a:p>
            <a:pPr marL="0" indent="0">
              <a:buFontTx/>
              <a:buNone/>
            </a:pPr>
            <a:endParaRPr lang="en-GB"/>
          </a:p>
          <a:p>
            <a:pPr marL="0" indent="0">
              <a:buFontTx/>
              <a:buNone/>
            </a:pPr>
            <a:r>
              <a:rPr lang="en-GB"/>
              <a:t>You could have a short whole-group discussion then move to one of the other two alternatives for the main part of the writing exercise.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FBB01D-4EAA-4EDC-AC70-C364984A58CF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1407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Don’t insist everyone shares their work, but gently encourage them to do so.</a:t>
            </a:r>
          </a:p>
          <a:p>
            <a:r>
              <a:rPr lang="en-GB"/>
              <a:t>If working in groups, ask one person from each group to share.</a:t>
            </a:r>
          </a:p>
          <a:p>
            <a:r>
              <a:rPr lang="en-GB"/>
              <a:t>Remind them to read only the words, and not to give away what they mean.</a:t>
            </a:r>
          </a:p>
          <a:p>
            <a:r>
              <a:rPr lang="en-GB"/>
              <a:t>Ask them to speak more loudly if they cannot be heard.</a:t>
            </a:r>
          </a:p>
          <a:p>
            <a:r>
              <a:rPr lang="en-GB"/>
              <a:t>Give specific and positive feedback and encourage the rest of the group to give feedback too.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FBB01D-4EAA-4EDC-AC70-C364984A58CF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20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C4B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4611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FA37C-6FEE-4AED-8930-C2AEB7605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48535D-FDD9-424D-8A17-11D13E5F6D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4FA60E-D3D3-4756-AB2F-504838FE9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5318D5-7C58-466E-A4C9-E8B2AE56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B683AA-D824-4DAE-8EE2-F35511DE6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065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482226-05E0-4C78-89D7-C6A1364E24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9B9A1E-BD0C-4921-A985-FCE5E43B83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4D280A-B8E4-421B-AE1E-9EB5320AC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F0DA83-9CBD-4AD4-A052-480F9708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ECE31-071C-4595-A30D-1B68A6352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79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798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2115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ED87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3425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4D41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0416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rgbClr val="E3C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6438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007F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657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EC1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8370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39F3A-2886-4919-AE75-64E62790A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6EFBB-68E6-49A1-B5C0-2D5587B3E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977867-44EF-4A3E-A264-4A2C1699F8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3C0601-EBFA-4CAD-8AF3-360F0E32A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AD85DD-A1DE-4202-8F7B-D6645AB26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82612E-F71F-44BA-8E91-BE289AB2E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711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CAB3E-D944-4C8D-96F2-47CC7909D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D98E22-2EF9-41AD-AA0F-CD551F2462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B8B5AF-E3A8-44D9-9641-4109D9A0A3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CA89DD-72F0-42C9-B38A-CC0CD57B4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4102D7-F22D-4B4F-B379-4DE3D3009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5D76D9-C707-4C50-B47D-C37F71F12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1730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ED3A41-24EC-48FD-BB63-25E08A994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66F335-06C5-4A20-A912-6A721F823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43358B-F5E5-4C1D-9AA4-B1014D6483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66C169-D66C-4322-8753-8181021817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A5EAC7-1C49-4754-941A-EB7888D41B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571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10" Type="http://schemas.openxmlformats.org/officeDocument/2006/relationships/image" Target="../media/image38.png"/><Relationship Id="rId4" Type="http://schemas.openxmlformats.org/officeDocument/2006/relationships/image" Target="../media/image32.jpg"/><Relationship Id="rId9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56373BD-6A24-4079-8684-E608B2E3F476}"/>
              </a:ext>
            </a:extLst>
          </p:cNvPr>
          <p:cNvSpPr txBox="1"/>
          <p:nvPr/>
        </p:nvSpPr>
        <p:spPr>
          <a:xfrm flipH="1">
            <a:off x="6408417" y="3905583"/>
            <a:ext cx="45480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>
                <a:solidFill>
                  <a:srgbClr val="E3CC5C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Lost Words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0E7318-55A0-4E6D-B0F5-DE4E01872B73}"/>
              </a:ext>
            </a:extLst>
          </p:cNvPr>
          <p:cNvSpPr txBox="1"/>
          <p:nvPr/>
        </p:nvSpPr>
        <p:spPr>
          <a:xfrm>
            <a:off x="6408417" y="4862450"/>
            <a:ext cx="4548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srgbClr val="E3CC5C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Teaching Resources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F72F2B-994C-4EE6-BCCC-79DC8EF35F2A}"/>
              </a:ext>
            </a:extLst>
          </p:cNvPr>
          <p:cNvSpPr txBox="1"/>
          <p:nvPr/>
        </p:nvSpPr>
        <p:spPr>
          <a:xfrm>
            <a:off x="6408417" y="1155626"/>
            <a:ext cx="552776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>
                <a:solidFill>
                  <a:schemeClr val="bg1"/>
                </a:solidFill>
                <a:latin typeface="Roboto Medium" panose="020B0604020202020204" pitchFamily="2" charset="0"/>
                <a:ea typeface="Roboto Medium" panose="020B0604020202020204" pitchFamily="2" charset="0"/>
              </a:rPr>
              <a:t>WHAT DOES IT MEAN?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AD4C37-C24C-49DE-92B9-885D588EE6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8" r="19848"/>
          <a:stretch/>
        </p:blipFill>
        <p:spPr>
          <a:xfrm>
            <a:off x="410388" y="381000"/>
            <a:ext cx="5527770" cy="6096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EA8F723-2664-4FFF-A10B-7F0354941829}"/>
              </a:ext>
            </a:extLst>
          </p:cNvPr>
          <p:cNvSpPr txBox="1"/>
          <p:nvPr/>
        </p:nvSpPr>
        <p:spPr>
          <a:xfrm>
            <a:off x="6457404" y="3225860"/>
            <a:ext cx="5527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 activity by Andrew Graves</a:t>
            </a:r>
          </a:p>
        </p:txBody>
      </p:sp>
    </p:spTree>
    <p:extLst>
      <p:ext uri="{BB962C8B-B14F-4D97-AF65-F5344CB8AC3E}">
        <p14:creationId xmlns:p14="http://schemas.microsoft.com/office/powerpoint/2010/main" val="8518258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0" y="541190"/>
            <a:ext cx="6096000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What does this mean?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FE0348-6CEE-4DDE-B0A9-E946E9559050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CFB412-3201-4988-AA90-1D126888DDA7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E948B9-AE1A-46EE-BBF9-AC67458A9B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8FAD0720-E99D-4283-AFF4-44F85F97AF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2524" y="2815003"/>
            <a:ext cx="9206951" cy="230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716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F801DF91-1E5F-4ADF-ADCD-9090B2278754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59C6FF-1CAB-455B-A3BB-6F7184ABEC26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B756C4-FB4D-4E0A-B446-BDE67138F4C9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0F21D37F-FE2A-41CA-8BB3-4C7C5AC0BB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1226" y="7414"/>
            <a:ext cx="4832667" cy="685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892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0" y="541190"/>
            <a:ext cx="6096000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What does this mean?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FE0348-6CEE-4DDE-B0A9-E946E9559050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CFB412-3201-4988-AA90-1D126888DDA7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E948B9-AE1A-46EE-BBF9-AC67458A9B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3B90E6C-0447-49FE-B31A-0EC792C01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96" y="2817974"/>
            <a:ext cx="9191607" cy="200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8809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F801DF91-1E5F-4ADF-ADCD-9090B2278754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59C6FF-1CAB-455B-A3BB-6F7184ABEC26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B756C4-FB4D-4E0A-B446-BDE67138F4C9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74BF8CF-6E06-41FD-8373-C74FD4610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2680" y="7415"/>
            <a:ext cx="4841213" cy="686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0668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0" y="541190"/>
            <a:ext cx="6096000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What does this mean?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FE0348-6CEE-4DDE-B0A9-E946E9559050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CFB412-3201-4988-AA90-1D126888DDA7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E948B9-AE1A-46EE-BBF9-AC67458A9B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91EDDE33-5565-4F21-9F85-9DFC3E0A6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332" y="2831552"/>
            <a:ext cx="9093336" cy="1689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253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F801DF91-1E5F-4ADF-ADCD-9090B2278754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59C6FF-1CAB-455B-A3BB-6F7184ABEC26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B756C4-FB4D-4E0A-B446-BDE67138F4C9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29B4DD2-8A93-4A6D-A3FC-A312C56E5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136" y="-4703"/>
            <a:ext cx="4849758" cy="687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9245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0" y="541190"/>
            <a:ext cx="6096000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What does this mean?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FE0348-6CEE-4DDE-B0A9-E946E9559050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CFB412-3201-4988-AA90-1D126888DDA7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E948B9-AE1A-46EE-BBF9-AC67458A9B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2444E1E-660A-4EF4-99A0-5A28F4FFE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332" y="2831552"/>
            <a:ext cx="9093336" cy="194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3709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F801DF91-1E5F-4ADF-ADCD-9090B2278754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59C6FF-1CAB-455B-A3BB-6F7184ABEC26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B756C4-FB4D-4E0A-B446-BDE67138F4C9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6CA02454-E8BE-404D-A66A-17B008D91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6812" y="6314"/>
            <a:ext cx="4847082" cy="685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9673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0" y="541190"/>
            <a:ext cx="6096000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What does this mean?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FE0348-6CEE-4DDE-B0A9-E946E9559050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CFB412-3201-4988-AA90-1D126888DDA7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E948B9-AE1A-46EE-BBF9-AC67458A9B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B7EBEB4-518A-4AB3-82F8-900B9CF53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2070" y="2847731"/>
            <a:ext cx="8407860" cy="1955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8833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F801DF91-1E5F-4ADF-ADCD-9090B2278754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59C6FF-1CAB-455B-A3BB-6F7184ABEC26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B756C4-FB4D-4E0A-B446-BDE67138F4C9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3B4CFF11-63B2-41F4-98F6-6799ECB2F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136" y="-4703"/>
            <a:ext cx="4849758" cy="687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992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0" y="541190"/>
            <a:ext cx="6096000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What does this mean?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FE0348-6CEE-4DDE-B0A9-E946E9559050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CFB412-3201-4988-AA90-1D126888DDA7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E948B9-AE1A-46EE-BBF9-AC67458A9B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04BCFFD5-C8FE-4AF3-A5D4-48970848BE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1586" y="2748050"/>
            <a:ext cx="8748828" cy="276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6871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0" y="541190"/>
            <a:ext cx="6096000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What does this mean?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FE0348-6CEE-4DDE-B0A9-E946E9559050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CFB412-3201-4988-AA90-1D126888DDA7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E948B9-AE1A-46EE-BBF9-AC67458A9B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48E3ABA0-A58A-4D18-B598-52263D465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8206" y="2851550"/>
            <a:ext cx="8095587" cy="195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5359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F801DF91-1E5F-4ADF-ADCD-9090B2278754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59C6FF-1CAB-455B-A3BB-6F7184ABEC26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B756C4-FB4D-4E0A-B446-BDE67138F4C9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5FE3133F-5A72-464C-9803-1A6219E1B8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136" y="-4703"/>
            <a:ext cx="4849758" cy="687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530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0" y="541190"/>
            <a:ext cx="6096000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What does this mean?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FE0348-6CEE-4DDE-B0A9-E946E9559050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CFB412-3201-4988-AA90-1D126888DDA7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E948B9-AE1A-46EE-BBF9-AC67458A9B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8C9462C6-44B9-4893-B142-4D96A4E403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3215" y="2859161"/>
            <a:ext cx="6065569" cy="194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1488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F801DF91-1E5F-4ADF-ADCD-9090B2278754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59C6FF-1CAB-455B-A3BB-6F7184ABEC26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B756C4-FB4D-4E0A-B446-BDE67138F4C9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9BD53AB8-360B-4C88-8264-B9A82A3EB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3139" y="7414"/>
            <a:ext cx="4830754" cy="685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277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0" y="541190"/>
            <a:ext cx="6096000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What does this mean?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FE0348-6CEE-4DDE-B0A9-E946E9559050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CFB412-3201-4988-AA90-1D126888DDA7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E948B9-AE1A-46EE-BBF9-AC67458A9B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AE930A5-DCFA-43AB-86DB-63B4D6C190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146" y="2871583"/>
            <a:ext cx="7623708" cy="1931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7341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F801DF91-1E5F-4ADF-ADCD-9090B2278754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59C6FF-1CAB-455B-A3BB-6F7184ABEC26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B756C4-FB4D-4E0A-B446-BDE67138F4C9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CDD1192-0717-4458-B078-8960B4D5C3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7910" y="0"/>
            <a:ext cx="48359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1387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0" y="541190"/>
            <a:ext cx="6096000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What does this mean?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FE0348-6CEE-4DDE-B0A9-E946E9559050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CFB412-3201-4988-AA90-1D126888DDA7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E948B9-AE1A-46EE-BBF9-AC67458A9B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3DD1114B-C9E6-45DF-8AA9-C34F8B371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8648" y="2878644"/>
            <a:ext cx="7074704" cy="192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7440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F801DF91-1E5F-4ADF-ADCD-9090B2278754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59C6FF-1CAB-455B-A3BB-6F7184ABEC26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B756C4-FB4D-4E0A-B446-BDE67138F4C9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3FF7ED69-F367-4B9F-AE66-65CD6CDEC6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3139" y="7414"/>
            <a:ext cx="4830754" cy="685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1757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0" y="541190"/>
            <a:ext cx="6096000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What does this mean?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FE0348-6CEE-4DDE-B0A9-E946E9559050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CFB412-3201-4988-AA90-1D126888DDA7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E948B9-AE1A-46EE-BBF9-AC67458A9B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45B3C971-7128-452A-84F6-C977173FC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9600" y="2884553"/>
            <a:ext cx="7232799" cy="179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3015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F801DF91-1E5F-4ADF-ADCD-9090B2278754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59C6FF-1CAB-455B-A3BB-6F7184ABEC26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B756C4-FB4D-4E0A-B446-BDE67138F4C9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460F4A7A-6B13-4401-A521-EFB7E70B51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4594" y="-4704"/>
            <a:ext cx="4839299" cy="6862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036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F801DF91-1E5F-4ADF-ADCD-9090B2278754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59C6FF-1CAB-455B-A3BB-6F7184ABEC26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B756C4-FB4D-4E0A-B446-BDE67138F4C9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6594E46A-1BCD-4F2E-9A38-611DF69CE3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136" y="-4703"/>
            <a:ext cx="4849758" cy="687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1744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0" y="541190"/>
            <a:ext cx="6096000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Make up some words!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FE0348-6CEE-4DDE-B0A9-E946E9559050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CFB412-3201-4988-AA90-1D126888DDA7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E948B9-AE1A-46EE-BBF9-AC67458A9B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DDAFA24-71E3-4478-B810-1E8D13B8FD6A}"/>
              </a:ext>
            </a:extLst>
          </p:cNvPr>
          <p:cNvSpPr txBox="1"/>
          <p:nvPr/>
        </p:nvSpPr>
        <p:spPr>
          <a:xfrm>
            <a:off x="656721" y="2171796"/>
            <a:ext cx="769251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Invent some dialect words of your own.</a:t>
            </a:r>
          </a:p>
          <a:p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These could mean: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an object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a mood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an action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a kind of person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etc.</a:t>
            </a:r>
          </a:p>
          <a:p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Write a definition for each.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4B57ED-387E-484A-BEC5-7BD84F53978B}"/>
              </a:ext>
            </a:extLst>
          </p:cNvPr>
          <p:cNvSpPr txBox="1"/>
          <p:nvPr/>
        </p:nvSpPr>
        <p:spPr>
          <a:xfrm>
            <a:off x="6947731" y="4549676"/>
            <a:ext cx="5244269" cy="2308324"/>
          </a:xfrm>
          <a:prstGeom prst="rect">
            <a:avLst/>
          </a:prstGeom>
          <a:solidFill>
            <a:srgbClr val="0C4B68"/>
          </a:solidFill>
        </p:spPr>
        <p:txBody>
          <a:bodyPr wrap="square" rtlCol="0">
            <a:spAutoFit/>
          </a:bodyPr>
          <a:lstStyle/>
          <a:p>
            <a:r>
              <a:rPr lang="en-GB" sz="2400">
                <a:solidFill>
                  <a:schemeClr val="bg1"/>
                </a:solidFill>
                <a:latin typeface="Roboto Black" panose="020B0604020202020204" pitchFamily="2" charset="0"/>
                <a:ea typeface="Roboto Black" panose="020B0604020202020204" pitchFamily="2" charset="0"/>
              </a:rPr>
              <a:t>For example</a:t>
            </a:r>
          </a:p>
          <a:p>
            <a:r>
              <a:rPr lang="en-GB" sz="24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boddy = a person</a:t>
            </a:r>
          </a:p>
          <a:p>
            <a:r>
              <a:rPr lang="en-GB" sz="24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book-boddy = a librarian</a:t>
            </a:r>
          </a:p>
          <a:p>
            <a:r>
              <a:rPr lang="en-GB" sz="24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roof-over = a house or a home</a:t>
            </a:r>
          </a:p>
          <a:p>
            <a:r>
              <a:rPr lang="en-GB" sz="24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snarted = upset, miserable</a:t>
            </a:r>
          </a:p>
          <a:p>
            <a:r>
              <a:rPr lang="en-GB" sz="24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footing = kicking a football</a:t>
            </a:r>
          </a:p>
        </p:txBody>
      </p:sp>
    </p:spTree>
    <p:extLst>
      <p:ext uri="{BB962C8B-B14F-4D97-AF65-F5344CB8AC3E}">
        <p14:creationId xmlns:p14="http://schemas.microsoft.com/office/powerpoint/2010/main" val="25113989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-1" y="555171"/>
            <a:ext cx="6825343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Let’s share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2A5C3B-FA59-4BC2-AC76-87309077942B}"/>
              </a:ext>
            </a:extLst>
          </p:cNvPr>
          <p:cNvSpPr txBox="1"/>
          <p:nvPr/>
        </p:nvSpPr>
        <p:spPr>
          <a:xfrm>
            <a:off x="1191985" y="2027608"/>
            <a:ext cx="101890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Pick your favourite one or two dialect words to share with the group. See if they can guess what your words mean!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A243B5-4D1D-41F0-ADF3-1541A3781B77}"/>
              </a:ext>
            </a:extLst>
          </p:cNvPr>
          <p:cNvSpPr/>
          <p:nvPr/>
        </p:nvSpPr>
        <p:spPr>
          <a:xfrm>
            <a:off x="-8545" y="4160357"/>
            <a:ext cx="5366658" cy="1965670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16000" rIns="216000" bIns="216000" rtlCol="0" anchor="ctr"/>
          <a:lstStyle/>
          <a:p>
            <a:pPr>
              <a:lnSpc>
                <a:spcPct val="120000"/>
              </a:lnSpc>
            </a:pP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I</a:t>
            </a:r>
            <a:r>
              <a:rPr lang="en-GB" sz="2400" b="1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f you're reading</a:t>
            </a: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, remember: this is only your first draft. Nobody is expecting perfection so read loud and proud!</a:t>
            </a:r>
            <a:endParaRPr lang="en-GB" sz="240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BB89D22-0F3C-4223-B135-DAF022FD7EF2}"/>
              </a:ext>
            </a:extLst>
          </p:cNvPr>
          <p:cNvSpPr/>
          <p:nvPr/>
        </p:nvSpPr>
        <p:spPr>
          <a:xfrm>
            <a:off x="6825342" y="4892330"/>
            <a:ext cx="5366658" cy="1965670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16000" rIns="216000" bIns="216000" rtlCol="0" anchor="ctr"/>
          <a:lstStyle/>
          <a:p>
            <a:pPr>
              <a:lnSpc>
                <a:spcPct val="120000"/>
              </a:lnSpc>
            </a:pP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I</a:t>
            </a:r>
            <a:r>
              <a:rPr lang="en-GB" sz="2400" b="1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f you’re listening</a:t>
            </a: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, remember: listen gratefully and sincerely. Offer positive, specific feedback if you can – it’s helpful and validating.</a:t>
            </a:r>
            <a:endParaRPr lang="en-GB" sz="240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3093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34DAED8-E639-4980-8100-4F2AB1B62508}"/>
              </a:ext>
            </a:extLst>
          </p:cNvPr>
          <p:cNvSpPr/>
          <p:nvPr/>
        </p:nvSpPr>
        <p:spPr>
          <a:xfrm>
            <a:off x="0" y="0"/>
            <a:ext cx="7271594" cy="6858000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3B62147-B968-4F55-B152-B97DAA7E3B11}"/>
              </a:ext>
            </a:extLst>
          </p:cNvPr>
          <p:cNvGrpSpPr/>
          <p:nvPr/>
        </p:nvGrpSpPr>
        <p:grpSpPr>
          <a:xfrm>
            <a:off x="1547947" y="1230963"/>
            <a:ext cx="4548053" cy="1541642"/>
            <a:chOff x="6408417" y="3905583"/>
            <a:chExt cx="4548053" cy="154164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56373BD-6A24-4079-8684-E608B2E3F476}"/>
                </a:ext>
              </a:extLst>
            </p:cNvPr>
            <p:cNvSpPr txBox="1"/>
            <p:nvPr/>
          </p:nvSpPr>
          <p:spPr>
            <a:xfrm flipH="1">
              <a:off x="6408417" y="3905583"/>
              <a:ext cx="45480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A0E7318-55A0-4E6D-B0F5-DE4E01872B73}"/>
                </a:ext>
              </a:extLst>
            </p:cNvPr>
            <p:cNvSpPr txBox="1"/>
            <p:nvPr/>
          </p:nvSpPr>
          <p:spPr>
            <a:xfrm>
              <a:off x="6408417" y="4862450"/>
              <a:ext cx="454805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19373308-6306-4B44-9B74-B16855F27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8569" y="316566"/>
            <a:ext cx="3372459" cy="10403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954E7-5D27-4C48-9C2C-96C70CC9D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82963" y="3140357"/>
            <a:ext cx="1395888" cy="13958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D43908-C514-4D00-A8E0-0D3D2EE159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70084" y="2195790"/>
            <a:ext cx="3372459" cy="7699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754817B-DE5C-469A-A4FC-5DC3FFE0BC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43424" y="4647246"/>
            <a:ext cx="3116680" cy="104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A8D234-9CEC-4161-ACF2-2A2F5A2952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15536" y="5726260"/>
            <a:ext cx="3372459" cy="9061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0E6ECEA-DDDE-4438-BD8B-74220E504F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15535" y="1408459"/>
            <a:ext cx="3372459" cy="65854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E0C93FCB-1A88-1075-EC6B-70E81077C063}"/>
              </a:ext>
            </a:extLst>
          </p:cNvPr>
          <p:cNvGrpSpPr/>
          <p:nvPr/>
        </p:nvGrpSpPr>
        <p:grpSpPr>
          <a:xfrm>
            <a:off x="236797" y="3595737"/>
            <a:ext cx="6795003" cy="2840558"/>
            <a:chOff x="236797" y="3595737"/>
            <a:chExt cx="6795003" cy="2840558"/>
          </a:xfrm>
        </p:grpSpPr>
        <p:pic>
          <p:nvPicPr>
            <p:cNvPr id="17" name="Picture 16" descr="A person wearing glasses&#10;&#10;Description automatically generated with low confidence">
              <a:extLst>
                <a:ext uri="{FF2B5EF4-FFF2-40B4-BE49-F238E27FC236}">
                  <a16:creationId xmlns:a16="http://schemas.microsoft.com/office/drawing/2014/main" id="{0CD5575C-68CB-A734-6FE9-E2E7FD45491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7081" y="3595737"/>
              <a:ext cx="2106172" cy="2106172"/>
            </a:xfrm>
            <a:prstGeom prst="rect">
              <a:avLst/>
            </a:prstGeom>
          </p:spPr>
        </p:pic>
        <p:pic>
          <p:nvPicPr>
            <p:cNvPr id="18" name="Picture 17" descr="A person with curly hair&#10;&#10;Description automatically generated with low confidence">
              <a:extLst>
                <a:ext uri="{FF2B5EF4-FFF2-40B4-BE49-F238E27FC236}">
                  <a16:creationId xmlns:a16="http://schemas.microsoft.com/office/drawing/2014/main" id="{6E875D5F-F783-E5E0-FE75-85F5D983753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9688" y="3595737"/>
              <a:ext cx="2109220" cy="2106172"/>
            </a:xfrm>
            <a:prstGeom prst="rect">
              <a:avLst/>
            </a:prstGeom>
          </p:spPr>
        </p:pic>
        <p:pic>
          <p:nvPicPr>
            <p:cNvPr id="19" name="Picture 18" descr="A picture containing text, person, person, looking&#10;&#10;Description automatically generated">
              <a:extLst>
                <a:ext uri="{FF2B5EF4-FFF2-40B4-BE49-F238E27FC236}">
                  <a16:creationId xmlns:a16="http://schemas.microsoft.com/office/drawing/2014/main" id="{168007EC-F51F-F413-E7D7-1A744C778B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366" y="3595737"/>
              <a:ext cx="2103124" cy="2106172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89B51BD-1394-2A0F-6EC6-82DC0026EB32}"/>
                </a:ext>
              </a:extLst>
            </p:cNvPr>
            <p:cNvSpPr txBox="1"/>
            <p:nvPr/>
          </p:nvSpPr>
          <p:spPr>
            <a:xfrm>
              <a:off x="236797" y="5728409"/>
              <a:ext cx="22032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Andrew Graves</a:t>
              </a:r>
            </a:p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writer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EB09B8A-664E-5133-7668-5D28F3E16136}"/>
                </a:ext>
              </a:extLst>
            </p:cNvPr>
            <p:cNvSpPr txBox="1"/>
            <p:nvPr/>
          </p:nvSpPr>
          <p:spPr>
            <a:xfrm>
              <a:off x="4828533" y="5728409"/>
              <a:ext cx="22032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Natalie Braber</a:t>
              </a:r>
            </a:p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project director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F3A7CC3-A086-FF61-67CE-F4319024DBA7}"/>
                </a:ext>
              </a:extLst>
            </p:cNvPr>
            <p:cNvSpPr txBox="1"/>
            <p:nvPr/>
          </p:nvSpPr>
          <p:spPr>
            <a:xfrm>
              <a:off x="2532665" y="5728409"/>
              <a:ext cx="22032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Hannah Sawtell</a:t>
              </a:r>
            </a:p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artist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1084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0" y="541190"/>
            <a:ext cx="6096000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What does this mean?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FE0348-6CEE-4DDE-B0A9-E946E9559050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CFB412-3201-4988-AA90-1D126888DDA7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E948B9-AE1A-46EE-BBF9-AC67458A9B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2D03554-56DB-44BE-96C6-6396CA27D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795" y="2796701"/>
            <a:ext cx="9068410" cy="271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045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F801DF91-1E5F-4ADF-ADCD-9090B2278754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59C6FF-1CAB-455B-A3BB-6F7184ABEC26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B756C4-FB4D-4E0A-B446-BDE67138F4C9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6D352E9-FC2D-4A1E-8A9E-784667D70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2680" y="-4704"/>
            <a:ext cx="4841213" cy="6865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908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0" y="541190"/>
            <a:ext cx="6096000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What does this mean?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FE0348-6CEE-4DDE-B0A9-E946E9559050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CFB412-3201-4988-AA90-1D126888DDA7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E948B9-AE1A-46EE-BBF9-AC67458A9B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117B6DE-D1F0-44E0-9275-ACEAF13C1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5981" y="2790519"/>
            <a:ext cx="9064224" cy="264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953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F801DF91-1E5F-4ADF-ADCD-9090B2278754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59C6FF-1CAB-455B-A3BB-6F7184ABEC26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B756C4-FB4D-4E0A-B446-BDE67138F4C9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0D614C62-89A7-4FEE-B794-15E07F8668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3139" y="7414"/>
            <a:ext cx="4830754" cy="685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289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0" y="541190"/>
            <a:ext cx="6096000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What does this mean?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FE0348-6CEE-4DDE-B0A9-E946E9559050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CFB412-3201-4988-AA90-1D126888DDA7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E948B9-AE1A-46EE-BBF9-AC67458A9B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6759DFE2-CDAF-46CC-9D8A-1C3008694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0061" y="2806154"/>
            <a:ext cx="9131877" cy="239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028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F801DF91-1E5F-4ADF-ADCD-9090B2278754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59C6FF-1CAB-455B-A3BB-6F7184ABEC26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B756C4-FB4D-4E0A-B446-BDE67138F4C9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CE331CE-C2B7-46EF-9B50-30651EA587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4594" y="-4704"/>
            <a:ext cx="4839299" cy="6862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2313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964</TotalTime>
  <Words>493</Words>
  <Application>Microsoft Office PowerPoint</Application>
  <PresentationFormat>Widescreen</PresentationFormat>
  <Paragraphs>116</Paragraphs>
  <Slides>32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Arial</vt:lpstr>
      <vt:lpstr>Calibri</vt:lpstr>
      <vt:lpstr>Calibri Light</vt:lpstr>
      <vt:lpstr>Roboto</vt:lpstr>
      <vt:lpstr>Roboto Black</vt:lpstr>
      <vt:lpstr>Roboto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Pippa Hennessy</dc:creator>
  <cp:lastModifiedBy>Braber, Natalie</cp:lastModifiedBy>
  <cp:revision>11</cp:revision>
  <dcterms:created xsi:type="dcterms:W3CDTF">2022-02-28T06:52:37Z</dcterms:created>
  <dcterms:modified xsi:type="dcterms:W3CDTF">2022-07-18T08:56:24Z</dcterms:modified>
</cp:coreProperties>
</file>